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7" r:id="rId5"/>
    <p:sldId id="281" r:id="rId6"/>
    <p:sldId id="263" r:id="rId7"/>
    <p:sldId id="436" r:id="rId8"/>
    <p:sldId id="437" r:id="rId9"/>
    <p:sldId id="434" r:id="rId10"/>
    <p:sldId id="435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122B9E-1CAA-4755-BBBB-741C67706402}" v="3" dt="2022-05-17T00:33:49.1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6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700C02-4389-42BF-B66D-8A538039D0B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B26FB4-8422-44A6-87ED-DA2E13A17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811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Shape 75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7" name="Shape 7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71450" indent="-171450">
              <a:buSzPct val="100000"/>
              <a:buFont typeface="Arial"/>
              <a:buChar char="•"/>
            </a:pPr>
            <a:r>
              <a:t>Journey of transformation</a:t>
            </a:r>
          </a:p>
          <a:p>
            <a:pPr marL="171450" indent="-171450">
              <a:buSzPct val="100000"/>
              <a:buFont typeface="Arial"/>
              <a:buChar char="•"/>
            </a:pPr>
            <a:r>
              <a:t>Introductions to co presenters</a:t>
            </a:r>
          </a:p>
          <a:p>
            <a:pPr marL="171450" indent="-171450">
              <a:buSzPct val="100000"/>
              <a:buFont typeface="Arial"/>
              <a:buChar char="•"/>
            </a:pPr>
            <a:r>
              <a:t>Housekeeping &amp; phones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89BBE-41F0-4D8C-ADD9-4AC50C6A2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69F8D-E9CB-477A-90D7-02DCD02812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FA9BC-0FAF-4BC1-A0D7-D74B5CA38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0246E-07CD-482E-A390-AC5240DA8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4E005-51A4-4F53-9394-C7491A6A2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397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3C437-9DD8-405E-86B2-740919B3E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FE1973-9170-4F08-AB82-BD57F099E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DF783-64B4-4655-B49B-55D085730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4A682-5AB4-47B8-823C-0FFA38F02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BF2D5-FFAD-4AB0-ADF9-8CBA789CB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2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C81C1D-EEB4-4630-AA73-A622B8C324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0B3C06-EDD7-4645-B8AB-1A3192D3B7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98DD5-1428-4811-9039-A7FFCAFC0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733E2-E94E-404B-B1A9-269DF63FB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46D17-6B4D-408D-984A-68677632E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124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Title Slide"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9B2A6E-79A1-484D-A9E9-5A3187C39E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8522"/>
          <a:stretch/>
        </p:blipFill>
        <p:spPr>
          <a:xfrm>
            <a:off x="3779075" y="4366310"/>
            <a:ext cx="6534725" cy="2491691"/>
          </a:xfrm>
          <a:prstGeom prst="rect">
            <a:avLst/>
          </a:prstGeom>
        </p:spPr>
      </p:pic>
      <p:grpSp>
        <p:nvGrpSpPr>
          <p:cNvPr id="737" name="Group 8"/>
          <p:cNvGrpSpPr/>
          <p:nvPr/>
        </p:nvGrpSpPr>
        <p:grpSpPr>
          <a:xfrm>
            <a:off x="12461175" y="4"/>
            <a:ext cx="425251" cy="6857999"/>
            <a:chOff x="0" y="0"/>
            <a:chExt cx="567000" cy="9143998"/>
          </a:xfrm>
        </p:grpSpPr>
        <p:grpSp>
          <p:nvGrpSpPr>
            <p:cNvPr id="725" name="Group 9"/>
            <p:cNvGrpSpPr/>
            <p:nvPr/>
          </p:nvGrpSpPr>
          <p:grpSpPr>
            <a:xfrm>
              <a:off x="-1" y="-1"/>
              <a:ext cx="567002" cy="2837430"/>
              <a:chOff x="0" y="0"/>
              <a:chExt cx="567000" cy="2837428"/>
            </a:xfrm>
          </p:grpSpPr>
          <p:sp>
            <p:nvSpPr>
              <p:cNvPr id="720" name="Rectangle 21"/>
              <p:cNvSpPr/>
              <p:nvPr/>
            </p:nvSpPr>
            <p:spPr>
              <a:xfrm rot="5400000">
                <a:off x="0" y="-1"/>
                <a:ext cx="567000" cy="567001"/>
              </a:xfrm>
              <a:prstGeom prst="rect">
                <a:avLst/>
              </a:prstGeom>
              <a:solidFill>
                <a:srgbClr val="6F079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21" name="Rectangle 22"/>
              <p:cNvSpPr/>
              <p:nvPr/>
            </p:nvSpPr>
            <p:spPr>
              <a:xfrm rot="5400000">
                <a:off x="0" y="566999"/>
                <a:ext cx="567000" cy="567001"/>
              </a:xfrm>
              <a:prstGeom prst="rect">
                <a:avLst/>
              </a:prstGeom>
              <a:solidFill>
                <a:schemeClr val="accent1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22" name="Rectangle 23"/>
              <p:cNvSpPr/>
              <p:nvPr/>
            </p:nvSpPr>
            <p:spPr>
              <a:xfrm rot="5400000">
                <a:off x="0" y="1133999"/>
                <a:ext cx="567000" cy="567001"/>
              </a:xfrm>
              <a:prstGeom prst="rect">
                <a:avLst/>
              </a:prstGeom>
              <a:solidFill>
                <a:srgbClr val="ECECE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23" name="Rectangle 24"/>
              <p:cNvSpPr/>
              <p:nvPr/>
            </p:nvSpPr>
            <p:spPr>
              <a:xfrm rot="5400000">
                <a:off x="0" y="1700999"/>
                <a:ext cx="567000" cy="567001"/>
              </a:xfrm>
              <a:prstGeom prst="rect">
                <a:avLst/>
              </a:prstGeom>
              <a:solidFill>
                <a:srgbClr val="8C8C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24" name="Rectangle 25"/>
              <p:cNvSpPr/>
              <p:nvPr/>
            </p:nvSpPr>
            <p:spPr>
              <a:xfrm rot="5400000">
                <a:off x="0" y="2270429"/>
                <a:ext cx="567000" cy="567001"/>
              </a:xfrm>
              <a:prstGeom prst="rect">
                <a:avLst/>
              </a:prstGeom>
              <a:solidFill>
                <a:srgbClr val="3232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</p:grpSp>
        <p:grpSp>
          <p:nvGrpSpPr>
            <p:cNvPr id="736" name="Group 10"/>
            <p:cNvGrpSpPr/>
            <p:nvPr/>
          </p:nvGrpSpPr>
          <p:grpSpPr>
            <a:xfrm>
              <a:off x="-1" y="3471569"/>
              <a:ext cx="567002" cy="5672430"/>
              <a:chOff x="0" y="0"/>
              <a:chExt cx="567000" cy="5672428"/>
            </a:xfrm>
          </p:grpSpPr>
          <p:sp>
            <p:nvSpPr>
              <p:cNvPr id="726" name="Rectangle 11"/>
              <p:cNvSpPr/>
              <p:nvPr/>
            </p:nvSpPr>
            <p:spPr>
              <a:xfrm rot="5400000">
                <a:off x="0" y="-1"/>
                <a:ext cx="567000" cy="567001"/>
              </a:xfrm>
              <a:prstGeom prst="rect">
                <a:avLst/>
              </a:pr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27" name="Rectangle 12"/>
              <p:cNvSpPr/>
              <p:nvPr/>
            </p:nvSpPr>
            <p:spPr>
              <a:xfrm rot="5400000">
                <a:off x="0" y="566999"/>
                <a:ext cx="567000" cy="567001"/>
              </a:xfrm>
              <a:prstGeom prst="rect">
                <a:avLst/>
              </a:pr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28" name="Rectangle 13"/>
              <p:cNvSpPr/>
              <p:nvPr/>
            </p:nvSpPr>
            <p:spPr>
              <a:xfrm rot="5400000">
                <a:off x="0" y="1133999"/>
                <a:ext cx="567000" cy="56700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29" name="Rectangle 14"/>
              <p:cNvSpPr/>
              <p:nvPr/>
            </p:nvSpPr>
            <p:spPr>
              <a:xfrm rot="5400000">
                <a:off x="0" y="1700999"/>
                <a:ext cx="567000" cy="567001"/>
              </a:xfrm>
              <a:prstGeom prst="rect">
                <a:avLst/>
              </a:prstGeom>
              <a:solidFill>
                <a:srgbClr val="CF3C3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30" name="Rectangle 15"/>
              <p:cNvSpPr/>
              <p:nvPr/>
            </p:nvSpPr>
            <p:spPr>
              <a:xfrm rot="5400000">
                <a:off x="0" y="2270429"/>
                <a:ext cx="567000" cy="567001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31" name="Rectangle 16"/>
              <p:cNvSpPr/>
              <p:nvPr/>
            </p:nvSpPr>
            <p:spPr>
              <a:xfrm rot="5400000">
                <a:off x="0" y="2834999"/>
                <a:ext cx="567000" cy="567001"/>
              </a:xfrm>
              <a:prstGeom prst="rect">
                <a:avLst/>
              </a:prstGeom>
              <a:solidFill>
                <a:srgbClr val="CFB93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32" name="Rectangle 17"/>
              <p:cNvSpPr/>
              <p:nvPr/>
            </p:nvSpPr>
            <p:spPr>
              <a:xfrm rot="5400000">
                <a:off x="0" y="3401998"/>
                <a:ext cx="567000" cy="567002"/>
              </a:xfrm>
              <a:prstGeom prst="rect">
                <a:avLst/>
              </a:prstGeom>
              <a:solidFill>
                <a:srgbClr val="63CF3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33" name="Rectangle 18"/>
              <p:cNvSpPr/>
              <p:nvPr/>
            </p:nvSpPr>
            <p:spPr>
              <a:xfrm rot="5400000">
                <a:off x="0" y="3968998"/>
                <a:ext cx="567000" cy="567001"/>
              </a:xfrm>
              <a:prstGeom prst="rect">
                <a:avLst/>
              </a:prstGeom>
              <a:solidFill>
                <a:srgbClr val="9E42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34" name="Rectangle 19"/>
              <p:cNvSpPr/>
              <p:nvPr/>
            </p:nvSpPr>
            <p:spPr>
              <a:xfrm rot="5400000">
                <a:off x="0" y="4535998"/>
                <a:ext cx="567000" cy="567001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735" name="Rectangle 20"/>
              <p:cNvSpPr/>
              <p:nvPr/>
            </p:nvSpPr>
            <p:spPr>
              <a:xfrm rot="5400000">
                <a:off x="0" y="5105428"/>
                <a:ext cx="567000" cy="567001"/>
              </a:xfrm>
              <a:prstGeom prst="rect">
                <a:avLst/>
              </a:prstGeom>
              <a:solidFill>
                <a:srgbClr val="3CCFC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</p:grpSp>
      </p:grpSp>
      <p:pic>
        <p:nvPicPr>
          <p:cNvPr id="738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115262" y="1367486"/>
            <a:ext cx="5024201" cy="3156376"/>
          </a:xfrm>
          <a:prstGeom prst="rect">
            <a:avLst/>
          </a:prstGeom>
          <a:ln w="12700">
            <a:miter lim="400000"/>
          </a:ln>
        </p:spPr>
      </p:pic>
      <p:sp>
        <p:nvSpPr>
          <p:cNvPr id="739" name="Title Text"/>
          <p:cNvSpPr txBox="1">
            <a:spLocks noGrp="1"/>
          </p:cNvSpPr>
          <p:nvPr>
            <p:ph type="title"/>
          </p:nvPr>
        </p:nvSpPr>
        <p:spPr>
          <a:xfrm>
            <a:off x="596901" y="3388784"/>
            <a:ext cx="9120001" cy="1019425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3975"/>
            </a:lvl1pPr>
          </a:lstStyle>
          <a:p>
            <a:r>
              <a:t>Title Text</a:t>
            </a:r>
          </a:p>
        </p:txBody>
      </p:sp>
      <p:pic>
        <p:nvPicPr>
          <p:cNvPr id="740" name="Picture 5" descr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4140971" cy="3589041"/>
          </a:xfrm>
          <a:prstGeom prst="rect">
            <a:avLst/>
          </a:prstGeom>
          <a:ln w="12700">
            <a:miter lim="400000"/>
          </a:ln>
        </p:spPr>
      </p:pic>
      <p:sp>
        <p:nvSpPr>
          <p:cNvPr id="7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96902" y="5082118"/>
            <a:ext cx="5458853" cy="95999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100"/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D6D79A60-23DC-4BE0-8CDA-6EC0EB6404C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251" y="136525"/>
            <a:ext cx="3264327" cy="89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38602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/7 Text | 2/7 Callout">
    <p:bg>
      <p:bgPr>
        <a:solidFill>
          <a:schemeClr val="accent1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roup 8"/>
          <p:cNvGrpSpPr/>
          <p:nvPr/>
        </p:nvGrpSpPr>
        <p:grpSpPr>
          <a:xfrm>
            <a:off x="12461175" y="4"/>
            <a:ext cx="425251" cy="6857999"/>
            <a:chOff x="0" y="0"/>
            <a:chExt cx="567000" cy="9143998"/>
          </a:xfrm>
        </p:grpSpPr>
        <p:grpSp>
          <p:nvGrpSpPr>
            <p:cNvPr id="392" name="Group 9"/>
            <p:cNvGrpSpPr/>
            <p:nvPr/>
          </p:nvGrpSpPr>
          <p:grpSpPr>
            <a:xfrm>
              <a:off x="-1" y="-1"/>
              <a:ext cx="567002" cy="2837430"/>
              <a:chOff x="0" y="0"/>
              <a:chExt cx="567000" cy="2837428"/>
            </a:xfrm>
          </p:grpSpPr>
          <p:sp>
            <p:nvSpPr>
              <p:cNvPr id="387" name="Rectangle 21"/>
              <p:cNvSpPr/>
              <p:nvPr/>
            </p:nvSpPr>
            <p:spPr>
              <a:xfrm rot="5400000">
                <a:off x="0" y="-1"/>
                <a:ext cx="567000" cy="567001"/>
              </a:xfrm>
              <a:prstGeom prst="rect">
                <a:avLst/>
              </a:prstGeom>
              <a:solidFill>
                <a:srgbClr val="6F079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88" name="Rectangle 22"/>
              <p:cNvSpPr/>
              <p:nvPr/>
            </p:nvSpPr>
            <p:spPr>
              <a:xfrm rot="5400000">
                <a:off x="0" y="566999"/>
                <a:ext cx="567000" cy="567001"/>
              </a:xfrm>
              <a:prstGeom prst="rect">
                <a:avLst/>
              </a:prstGeom>
              <a:solidFill>
                <a:schemeClr val="accent1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89" name="Rectangle 23"/>
              <p:cNvSpPr/>
              <p:nvPr/>
            </p:nvSpPr>
            <p:spPr>
              <a:xfrm rot="5400000">
                <a:off x="0" y="1133999"/>
                <a:ext cx="567000" cy="567001"/>
              </a:xfrm>
              <a:prstGeom prst="rect">
                <a:avLst/>
              </a:prstGeom>
              <a:solidFill>
                <a:srgbClr val="ECECE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90" name="Rectangle 24"/>
              <p:cNvSpPr/>
              <p:nvPr/>
            </p:nvSpPr>
            <p:spPr>
              <a:xfrm rot="5400000">
                <a:off x="0" y="1700999"/>
                <a:ext cx="567000" cy="567001"/>
              </a:xfrm>
              <a:prstGeom prst="rect">
                <a:avLst/>
              </a:prstGeom>
              <a:solidFill>
                <a:srgbClr val="8C8C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91" name="Rectangle 25"/>
              <p:cNvSpPr/>
              <p:nvPr/>
            </p:nvSpPr>
            <p:spPr>
              <a:xfrm rot="5400000">
                <a:off x="0" y="2270429"/>
                <a:ext cx="567000" cy="567001"/>
              </a:xfrm>
              <a:prstGeom prst="rect">
                <a:avLst/>
              </a:prstGeom>
              <a:solidFill>
                <a:srgbClr val="3232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</p:grpSp>
        <p:grpSp>
          <p:nvGrpSpPr>
            <p:cNvPr id="403" name="Group 10"/>
            <p:cNvGrpSpPr/>
            <p:nvPr/>
          </p:nvGrpSpPr>
          <p:grpSpPr>
            <a:xfrm>
              <a:off x="-1" y="3471569"/>
              <a:ext cx="567002" cy="5672430"/>
              <a:chOff x="0" y="0"/>
              <a:chExt cx="567000" cy="5672428"/>
            </a:xfrm>
          </p:grpSpPr>
          <p:sp>
            <p:nvSpPr>
              <p:cNvPr id="393" name="Rectangle 11"/>
              <p:cNvSpPr/>
              <p:nvPr/>
            </p:nvSpPr>
            <p:spPr>
              <a:xfrm rot="5400000">
                <a:off x="0" y="-1"/>
                <a:ext cx="567000" cy="567001"/>
              </a:xfrm>
              <a:prstGeom prst="rect">
                <a:avLst/>
              </a:pr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94" name="Rectangle 12"/>
              <p:cNvSpPr/>
              <p:nvPr/>
            </p:nvSpPr>
            <p:spPr>
              <a:xfrm rot="5400000">
                <a:off x="0" y="566999"/>
                <a:ext cx="567000" cy="567001"/>
              </a:xfrm>
              <a:prstGeom prst="rect">
                <a:avLst/>
              </a:pr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95" name="Rectangle 13"/>
              <p:cNvSpPr/>
              <p:nvPr/>
            </p:nvSpPr>
            <p:spPr>
              <a:xfrm rot="5400000">
                <a:off x="0" y="1133999"/>
                <a:ext cx="567000" cy="56700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96" name="Rectangle 14"/>
              <p:cNvSpPr/>
              <p:nvPr/>
            </p:nvSpPr>
            <p:spPr>
              <a:xfrm rot="5400000">
                <a:off x="0" y="1700999"/>
                <a:ext cx="567000" cy="567001"/>
              </a:xfrm>
              <a:prstGeom prst="rect">
                <a:avLst/>
              </a:prstGeom>
              <a:solidFill>
                <a:srgbClr val="CF3C3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97" name="Rectangle 15"/>
              <p:cNvSpPr/>
              <p:nvPr/>
            </p:nvSpPr>
            <p:spPr>
              <a:xfrm rot="5400000">
                <a:off x="0" y="2270429"/>
                <a:ext cx="567000" cy="567001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98" name="Rectangle 16"/>
              <p:cNvSpPr/>
              <p:nvPr/>
            </p:nvSpPr>
            <p:spPr>
              <a:xfrm rot="5400000">
                <a:off x="0" y="2834999"/>
                <a:ext cx="567000" cy="567001"/>
              </a:xfrm>
              <a:prstGeom prst="rect">
                <a:avLst/>
              </a:prstGeom>
              <a:solidFill>
                <a:srgbClr val="CFB93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399" name="Rectangle 17"/>
              <p:cNvSpPr/>
              <p:nvPr/>
            </p:nvSpPr>
            <p:spPr>
              <a:xfrm rot="5400000">
                <a:off x="0" y="3401998"/>
                <a:ext cx="567000" cy="567002"/>
              </a:xfrm>
              <a:prstGeom prst="rect">
                <a:avLst/>
              </a:prstGeom>
              <a:solidFill>
                <a:srgbClr val="63CF3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400" name="Rectangle 18"/>
              <p:cNvSpPr/>
              <p:nvPr/>
            </p:nvSpPr>
            <p:spPr>
              <a:xfrm rot="5400000">
                <a:off x="0" y="3968998"/>
                <a:ext cx="567000" cy="567001"/>
              </a:xfrm>
              <a:prstGeom prst="rect">
                <a:avLst/>
              </a:prstGeom>
              <a:solidFill>
                <a:srgbClr val="9E42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401" name="Rectangle 19"/>
              <p:cNvSpPr/>
              <p:nvPr/>
            </p:nvSpPr>
            <p:spPr>
              <a:xfrm rot="5400000">
                <a:off x="0" y="4535998"/>
                <a:ext cx="567000" cy="567001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  <p:sp>
            <p:nvSpPr>
              <p:cNvPr id="402" name="Rectangle 20"/>
              <p:cNvSpPr/>
              <p:nvPr/>
            </p:nvSpPr>
            <p:spPr>
              <a:xfrm rot="5400000">
                <a:off x="0" y="5105428"/>
                <a:ext cx="567000" cy="567001"/>
              </a:xfrm>
              <a:prstGeom prst="rect">
                <a:avLst/>
              </a:prstGeom>
              <a:solidFill>
                <a:srgbClr val="3CCFC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Calibri Light"/>
                    <a:ea typeface="Calibri Light"/>
                    <a:cs typeface="Calibri Light"/>
                    <a:sym typeface="Calibri Light"/>
                  </a:defRPr>
                </a:pPr>
                <a:endParaRPr sz="1350"/>
              </a:p>
            </p:txBody>
          </p:sp>
        </p:grpSp>
      </p:grpSp>
      <p:sp>
        <p:nvSpPr>
          <p:cNvPr id="405" name="Rectangle 2"/>
          <p:cNvSpPr/>
          <p:nvPr/>
        </p:nvSpPr>
        <p:spPr>
          <a:xfrm>
            <a:off x="8708571" y="0"/>
            <a:ext cx="3483430" cy="6858000"/>
          </a:xfrm>
          <a:prstGeom prst="rect">
            <a:avLst/>
          </a:prstGeom>
          <a:solidFill>
            <a:srgbClr val="ECECEC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>
              <a:defRPr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pPr>
            <a:endParaRPr sz="1350"/>
          </a:p>
        </p:txBody>
      </p:sp>
      <p:sp>
        <p:nvSpPr>
          <p:cNvPr id="4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5000" y="6422126"/>
            <a:ext cx="7627499" cy="166200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lnSpc>
                <a:spcPct val="90000"/>
              </a:lnSpc>
              <a:defRPr sz="1200" b="0">
                <a:solidFill>
                  <a:srgbClr val="323232"/>
                </a:solidFill>
              </a:defRPr>
            </a:lvl1pPr>
            <a:lvl2pPr>
              <a:lnSpc>
                <a:spcPct val="90000"/>
              </a:lnSpc>
              <a:defRPr sz="1200" b="0">
                <a:solidFill>
                  <a:srgbClr val="323232"/>
                </a:solidFill>
              </a:defRPr>
            </a:lvl2pPr>
            <a:lvl3pPr>
              <a:lnSpc>
                <a:spcPct val="90000"/>
              </a:lnSpc>
              <a:defRPr sz="1200" b="0">
                <a:solidFill>
                  <a:srgbClr val="323232"/>
                </a:solidFill>
              </a:defRPr>
            </a:lvl3pPr>
            <a:lvl4pPr>
              <a:lnSpc>
                <a:spcPct val="90000"/>
              </a:lnSpc>
              <a:defRPr sz="1200" b="0">
                <a:solidFill>
                  <a:srgbClr val="323232"/>
                </a:solidFill>
              </a:defRPr>
            </a:lvl4pPr>
            <a:lvl5pPr>
              <a:lnSpc>
                <a:spcPct val="90000"/>
              </a:lnSpc>
              <a:defRPr sz="1200" b="0">
                <a:solidFill>
                  <a:srgbClr val="323232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7" name="Title Text"/>
          <p:cNvSpPr txBox="1">
            <a:spLocks noGrp="1"/>
          </p:cNvSpPr>
          <p:nvPr>
            <p:ph type="title"/>
          </p:nvPr>
        </p:nvSpPr>
        <p:spPr>
          <a:xfrm>
            <a:off x="675001" y="674998"/>
            <a:ext cx="7627499" cy="373949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90000"/>
              </a:lnSpc>
              <a:defRPr sz="2700">
                <a:solidFill>
                  <a:srgbClr val="323232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08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131401" y="2024999"/>
            <a:ext cx="2388092" cy="84316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lnSpc>
                <a:spcPct val="110000"/>
              </a:lnSpc>
              <a:spcBef>
                <a:spcPts val="900"/>
              </a:spcBef>
              <a:defRPr sz="7200">
                <a:solidFill>
                  <a:srgbClr val="6F0791"/>
                </a:solidFill>
              </a:defRPr>
            </a:lvl1pPr>
          </a:lstStyle>
          <a:p>
            <a:pPr>
              <a:lnSpc>
                <a:spcPct val="110000"/>
              </a:lnSpc>
              <a:spcBef>
                <a:spcPts val="1200"/>
              </a:spcBef>
              <a:defRPr sz="7200">
                <a:solidFill>
                  <a:srgbClr val="6F0791"/>
                </a:solidFill>
              </a:defRPr>
            </a:pPr>
            <a:endParaRPr/>
          </a:p>
        </p:txBody>
      </p:sp>
      <p:grpSp>
        <p:nvGrpSpPr>
          <p:cNvPr id="419" name="Group 1"/>
          <p:cNvGrpSpPr/>
          <p:nvPr/>
        </p:nvGrpSpPr>
        <p:grpSpPr>
          <a:xfrm>
            <a:off x="-1" y="-675001"/>
            <a:ext cx="12192002" cy="540001"/>
            <a:chOff x="0" y="0"/>
            <a:chExt cx="16256000" cy="720000"/>
          </a:xfrm>
        </p:grpSpPr>
        <p:sp>
          <p:nvSpPr>
            <p:cNvPr id="409" name="Straight Connector 7"/>
            <p:cNvSpPr/>
            <p:nvPr/>
          </p:nvSpPr>
          <p:spPr>
            <a:xfrm>
              <a:off x="15359322" y="-1"/>
              <a:ext cx="1" cy="360002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410" name="Straight Connector 11"/>
            <p:cNvSpPr/>
            <p:nvPr/>
          </p:nvSpPr>
          <p:spPr>
            <a:xfrm>
              <a:off x="880121" y="-1"/>
              <a:ext cx="1" cy="360002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411" name="Straight Connector 17"/>
            <p:cNvSpPr/>
            <p:nvPr/>
          </p:nvSpPr>
          <p:spPr>
            <a:xfrm flipH="1">
              <a:off x="-1" y="360000"/>
              <a:ext cx="1" cy="360001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412" name="Straight Connector 18"/>
            <p:cNvSpPr/>
            <p:nvPr/>
          </p:nvSpPr>
          <p:spPr>
            <a:xfrm>
              <a:off x="9289144" y="360000"/>
              <a:ext cx="1" cy="360001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413" name="Straight Connector 20"/>
            <p:cNvSpPr/>
            <p:nvPr/>
          </p:nvSpPr>
          <p:spPr>
            <a:xfrm>
              <a:off x="11611430" y="360000"/>
              <a:ext cx="1" cy="360001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414" name="Straight Connector 22"/>
            <p:cNvSpPr/>
            <p:nvPr/>
          </p:nvSpPr>
          <p:spPr>
            <a:xfrm>
              <a:off x="13933716" y="360000"/>
              <a:ext cx="1" cy="360001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415" name="Straight Connector 23"/>
            <p:cNvSpPr/>
            <p:nvPr/>
          </p:nvSpPr>
          <p:spPr>
            <a:xfrm>
              <a:off x="16256000" y="360000"/>
              <a:ext cx="1" cy="360001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416" name="Straight Connector 25"/>
            <p:cNvSpPr/>
            <p:nvPr/>
          </p:nvSpPr>
          <p:spPr>
            <a:xfrm>
              <a:off x="6966857" y="360000"/>
              <a:ext cx="1" cy="360001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417" name="Straight Connector 26"/>
            <p:cNvSpPr/>
            <p:nvPr/>
          </p:nvSpPr>
          <p:spPr>
            <a:xfrm>
              <a:off x="2322285" y="360000"/>
              <a:ext cx="1" cy="360001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  <p:sp>
          <p:nvSpPr>
            <p:cNvPr id="418" name="Straight Connector 31"/>
            <p:cNvSpPr/>
            <p:nvPr/>
          </p:nvSpPr>
          <p:spPr>
            <a:xfrm>
              <a:off x="4644571" y="360000"/>
              <a:ext cx="1" cy="360001"/>
            </a:xfrm>
            <a:prstGeom prst="line">
              <a:avLst/>
            </a:prstGeom>
            <a:noFill/>
            <a:ln w="25400" cap="flat">
              <a:solidFill>
                <a:srgbClr val="323232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1350"/>
            </a:p>
          </p:txBody>
        </p:sp>
      </p:grpSp>
      <p:sp>
        <p:nvSpPr>
          <p:cNvPr id="420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674999" y="1889998"/>
            <a:ext cx="7627502" cy="62324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lnSpc>
                <a:spcPct val="110000"/>
              </a:lnSpc>
              <a:spcBef>
                <a:spcPts val="900"/>
              </a:spcBef>
              <a:defRPr sz="2200" cap="all">
                <a:solidFill>
                  <a:srgbClr val="6F0791"/>
                </a:solidFill>
              </a:defRPr>
            </a:lvl1pPr>
          </a:lstStyle>
          <a:p>
            <a:pPr>
              <a:lnSpc>
                <a:spcPct val="110000"/>
              </a:lnSpc>
              <a:spcBef>
                <a:spcPts val="1200"/>
              </a:spcBef>
              <a:defRPr sz="2200" cap="all">
                <a:solidFill>
                  <a:srgbClr val="6F0791"/>
                </a:solidFill>
              </a:defRPr>
            </a:pPr>
            <a:endParaRPr/>
          </a:p>
        </p:txBody>
      </p:sp>
      <p:sp>
        <p:nvSpPr>
          <p:cNvPr id="421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9131401" y="2874295"/>
            <a:ext cx="2388092" cy="16394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lnSpc>
                <a:spcPct val="110000"/>
              </a:lnSpc>
              <a:spcBef>
                <a:spcPts val="900"/>
              </a:spcBef>
              <a:defRPr sz="1400" b="0">
                <a:solidFill>
                  <a:srgbClr val="6F0791"/>
                </a:solidFill>
              </a:defRPr>
            </a:lvl1pPr>
          </a:lstStyle>
          <a:p>
            <a:pPr>
              <a:lnSpc>
                <a:spcPct val="110000"/>
              </a:lnSpc>
              <a:spcBef>
                <a:spcPts val="1200"/>
              </a:spcBef>
              <a:defRPr sz="1400" b="0">
                <a:solidFill>
                  <a:srgbClr val="6F0791"/>
                </a:solidFill>
              </a:defRPr>
            </a:pPr>
            <a:endParaRPr/>
          </a:p>
        </p:txBody>
      </p:sp>
      <p:sp>
        <p:nvSpPr>
          <p:cNvPr id="422" name="Straight Connector 33"/>
          <p:cNvSpPr/>
          <p:nvPr/>
        </p:nvSpPr>
        <p:spPr>
          <a:xfrm>
            <a:off x="9131401" y="1889998"/>
            <a:ext cx="2388092" cy="1"/>
          </a:xfrm>
          <a:prstGeom prst="line">
            <a:avLst/>
          </a:prstGeom>
          <a:ln w="12700">
            <a:solidFill>
              <a:srgbClr val="6F0791"/>
            </a:solidFill>
          </a:ln>
        </p:spPr>
        <p:txBody>
          <a:bodyPr lIns="34289" tIns="34289" rIns="34289" bIns="34289"/>
          <a:lstStyle/>
          <a:p>
            <a:endParaRPr sz="1350"/>
          </a:p>
        </p:txBody>
      </p:sp>
      <p:sp>
        <p:nvSpPr>
          <p:cNvPr id="4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E61D1C3C-9477-44CD-AF69-9191AF1E39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395" y="576567"/>
            <a:ext cx="2943782" cy="80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7426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F857-FE61-4A7D-976F-87C5C7FA1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461A1-D99F-44DB-B63D-F6F92CB3B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95C33-A468-4414-97AE-5F7E0D5EE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FA700-F33C-4587-BD11-FC0623069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99FD3-B30D-4BCC-ABD7-A2AA7160B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68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45CB5-D231-4A78-9A21-1A643C67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5539E-1839-46CA-ADCE-2BB177A85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41B70-6C10-4DB0-B451-6D856C181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3F1F8-72BB-49E3-8405-6DC942E33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BC4BB-71A7-4BE2-BA8A-695FB808D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42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F1B02-25E4-4526-97A0-6377C1CCF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5763C-9760-4004-B3A6-E1A1E2D74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D2C085-25EC-4661-B5F2-554488C0FC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689FF9-C867-43BF-B68A-00EF6A775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CDA77A-2B1B-4FD6-BEE2-D0CC7AAF5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7C5996-3341-41F2-B6B4-B4215AC7E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16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95551-6C58-4524-BA9B-54F8ED669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2A38E-460E-4B1C-9F36-06E147505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D792F6-44E3-4195-BD85-05D88D210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701D28-2841-4850-BD0B-CCAC8646DC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46790-D4F7-434C-9918-F3B75C55D1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4F0A0-7762-4C8E-83E7-669DC8ADE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E675C4-F111-4E2D-9FBA-C2CCB478B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2154E4-D6A7-4914-B09A-9C3DF3127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195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03DF1-2004-42BE-BEF4-958D3C561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5911D9-BA92-4794-9624-765E9E613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EED46-8AD0-4EFD-9C2D-8A949C674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083EA-88C9-4AB7-B94D-E2675F641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53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5C5286-AFF8-4E69-BE26-AEC300B70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A90751-B44E-42F3-A530-E5E45EFFE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196D6-67CA-48A5-807C-F4CB2C153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68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94E85-058D-44AE-87F3-0CA6AB51F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FAC36-479F-4C36-86A9-2042E7387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B022A9-6197-43F8-8EA8-42E15B952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70F028-A2CE-4FED-80E2-9995B7069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A66DA-D667-46FC-A9DE-0E0A2E673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B0DF09-6FF9-4179-8927-6DA7008B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696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A50BF-4018-487E-B039-782168F17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F66C82-244D-413E-B33D-3C445C267F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54359-63F4-41E0-BAFD-485515BA9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F06BB9-79A0-46C7-9976-56D875633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42B113-8D10-47F7-8A5A-06E1CA8B1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229B7A-6648-4E9C-84D0-1E85573E5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0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9B24DF-C7EB-436A-AC2C-F4562A9AA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A7F429-DDCA-48B6-A487-055B27C81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5DC7F-6A18-4C54-88B3-8EED8E7BE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E4DA8-2256-45EF-A742-DB2682070B4D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62173-FA52-4AF3-8671-976BD071AF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56C91-6447-49C3-93B6-16CF1C49DC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353C6-115C-40A6-9222-C6E927F14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04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object 6"/>
          <p:cNvSpPr/>
          <p:nvPr/>
        </p:nvSpPr>
        <p:spPr>
          <a:xfrm>
            <a:off x="675000" y="4571460"/>
            <a:ext cx="1755001" cy="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77" y="0"/>
                </a:moveTo>
                <a:lnTo>
                  <a:pt x="423" y="0"/>
                </a:lnTo>
                <a:lnTo>
                  <a:pt x="0" y="2869"/>
                </a:lnTo>
                <a:lnTo>
                  <a:pt x="0" y="18731"/>
                </a:lnTo>
                <a:lnTo>
                  <a:pt x="423" y="21600"/>
                </a:lnTo>
                <a:lnTo>
                  <a:pt x="21177" y="21600"/>
                </a:lnTo>
                <a:lnTo>
                  <a:pt x="21600" y="18731"/>
                </a:lnTo>
                <a:lnTo>
                  <a:pt x="21600" y="2869"/>
                </a:lnTo>
                <a:lnTo>
                  <a:pt x="21177" y="0"/>
                </a:lnTo>
                <a:close/>
              </a:path>
            </a:pathLst>
          </a:custGeom>
          <a:solidFill>
            <a:srgbClr val="6E0691"/>
          </a:solidFill>
          <a:ln w="12700">
            <a:miter lim="400000"/>
          </a:ln>
        </p:spPr>
        <p:txBody>
          <a:bodyPr lIns="34289" tIns="34289" rIns="34289" bIns="34289"/>
          <a:lstStyle/>
          <a:p>
            <a:pPr>
              <a:defRPr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pPr>
            <a:endParaRPr sz="1350"/>
          </a:p>
        </p:txBody>
      </p:sp>
      <p:sp>
        <p:nvSpPr>
          <p:cNvPr id="6" name="Title 4"/>
          <p:cNvSpPr txBox="1"/>
          <p:nvPr/>
        </p:nvSpPr>
        <p:spPr>
          <a:xfrm>
            <a:off x="674999" y="3514035"/>
            <a:ext cx="7088832" cy="886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/>
          <a:p>
            <a:pPr>
              <a:lnSpc>
                <a:spcPct val="90000"/>
              </a:lnSpc>
              <a:defRPr sz="5400" b="1">
                <a:solidFill>
                  <a:schemeClr val="accent1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3200" dirty="0">
                <a:solidFill>
                  <a:srgbClr val="323232"/>
                </a:solidFill>
              </a:rPr>
              <a:t>Vegetable Oil Price Risk – </a:t>
            </a:r>
          </a:p>
          <a:p>
            <a:pPr>
              <a:lnSpc>
                <a:spcPct val="90000"/>
              </a:lnSpc>
              <a:defRPr sz="5400" b="1">
                <a:solidFill>
                  <a:schemeClr val="accent1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3200" dirty="0">
                <a:solidFill>
                  <a:srgbClr val="323232"/>
                </a:solidFill>
              </a:rPr>
              <a:t>Summer 2022</a:t>
            </a:r>
            <a:endParaRPr sz="3200" dirty="0">
              <a:solidFill>
                <a:srgbClr val="323232"/>
              </a:solidFill>
            </a:endParaRPr>
          </a:p>
        </p:txBody>
      </p:sp>
      <p:sp>
        <p:nvSpPr>
          <p:cNvPr id="7" name="Title 3"/>
          <p:cNvSpPr txBox="1">
            <a:spLocks noGrp="1"/>
          </p:cNvSpPr>
          <p:nvPr>
            <p:ph type="title"/>
          </p:nvPr>
        </p:nvSpPr>
        <p:spPr>
          <a:xfrm>
            <a:off x="674999" y="5244803"/>
            <a:ext cx="5015952" cy="4985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336041">
              <a:defRPr sz="2352"/>
            </a:pPr>
            <a:r>
              <a:rPr lang="en-US" dirty="0">
                <a:solidFill>
                  <a:srgbClr val="323232"/>
                </a:solidFill>
              </a:rPr>
              <a:t>Tore Alden</a:t>
            </a:r>
            <a:br>
              <a:rPr lang="en-US" dirty="0">
                <a:solidFill>
                  <a:srgbClr val="323232"/>
                </a:solidFill>
              </a:rPr>
            </a:br>
            <a:r>
              <a:rPr lang="en-US" dirty="0">
                <a:solidFill>
                  <a:srgbClr val="323232"/>
                </a:solidFill>
              </a:rPr>
              <a:t>Principal Analyst </a:t>
            </a:r>
            <a:br>
              <a:rPr lang="en-US" dirty="0">
                <a:solidFill>
                  <a:srgbClr val="323232"/>
                </a:solidFill>
              </a:rPr>
            </a:br>
            <a:r>
              <a:rPr lang="en-US" dirty="0">
                <a:solidFill>
                  <a:srgbClr val="323232"/>
                </a:solidFill>
              </a:rPr>
              <a:t>The Jacobsen</a:t>
            </a:r>
            <a:endParaRPr dirty="0">
              <a:solidFill>
                <a:srgbClr val="323232"/>
              </a:solidFill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Text Placeholder 1"/>
          <p:cNvSpPr txBox="1">
            <a:spLocks noGrp="1"/>
          </p:cNvSpPr>
          <p:nvPr>
            <p:ph type="body" sz="quarter" idx="1"/>
          </p:nvPr>
        </p:nvSpPr>
        <p:spPr>
          <a:xfrm>
            <a:off x="675000" y="6422126"/>
            <a:ext cx="7627499" cy="1662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defTabSz="651510">
              <a:defRPr sz="1520"/>
            </a:pPr>
            <a:r>
              <a:rPr dirty="0"/>
              <a:t>Fastmarkets</a:t>
            </a:r>
            <a:r>
              <a:rPr dirty="0">
                <a:solidFill>
                  <a:srgbClr val="6F0791"/>
                </a:solidFill>
              </a:rPr>
              <a:t> | </a:t>
            </a:r>
            <a:r>
              <a:rPr lang="en-US" dirty="0"/>
              <a:t>Agricultural Forecasting</a:t>
            </a:r>
            <a:endParaRPr dirty="0"/>
          </a:p>
        </p:txBody>
      </p:sp>
      <p:sp>
        <p:nvSpPr>
          <p:cNvPr id="816" name="Text Placeholder 5"/>
          <p:cNvSpPr>
            <a:spLocks noGrp="1"/>
          </p:cNvSpPr>
          <p:nvPr>
            <p:ph type="body" idx="15"/>
          </p:nvPr>
        </p:nvSpPr>
        <p:spPr>
          <a:xfrm>
            <a:off x="9131401" y="1954530"/>
            <a:ext cx="2388092" cy="42299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 sz="1400" b="0">
                <a:solidFill>
                  <a:srgbClr val="6F0791"/>
                </a:solidFill>
              </a:defRPr>
            </a:lvl1pPr>
          </a:lstStyle>
          <a:p>
            <a:r>
              <a:rPr lang="en-US" dirty="0"/>
              <a:t>The U.S. enters the growing season with a multi-year drought over much of the western half of the country.</a:t>
            </a:r>
          </a:p>
          <a:p>
            <a:r>
              <a:rPr lang="en-US" dirty="0"/>
              <a:t>Spring rainfall will likely replenish soil moisture levels in the Corn Belt.</a:t>
            </a:r>
          </a:p>
          <a:p>
            <a:r>
              <a:rPr lang="en-US" dirty="0"/>
              <a:t>If the drought expands eastward, it will have a significant impact on some of the largest soybean/canola producing regions of the country.</a:t>
            </a:r>
          </a:p>
        </p:txBody>
      </p:sp>
      <p:sp>
        <p:nvSpPr>
          <p:cNvPr id="819" name="Straight Connector 10"/>
          <p:cNvSpPr/>
          <p:nvPr/>
        </p:nvSpPr>
        <p:spPr>
          <a:xfrm>
            <a:off x="9131401" y="6184443"/>
            <a:ext cx="2388092" cy="1"/>
          </a:xfrm>
          <a:prstGeom prst="line">
            <a:avLst/>
          </a:prstGeom>
          <a:ln w="12700">
            <a:solidFill>
              <a:srgbClr val="6F0791"/>
            </a:solidFill>
          </a:ln>
        </p:spPr>
        <p:txBody>
          <a:bodyPr lIns="34289" tIns="34289" rIns="34289" bIns="34289"/>
          <a:lstStyle/>
          <a:p>
            <a:endParaRPr sz="1350"/>
          </a:p>
        </p:txBody>
      </p:sp>
      <p:sp>
        <p:nvSpPr>
          <p:cNvPr id="82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469374" y="6338893"/>
            <a:ext cx="95251" cy="1664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vert="horz" lIns="0" tIns="0" rIns="0" bIns="0" rtlCol="0" anchor="b"/>
          <a:lstStyle>
            <a:lvl1pPr>
              <a:lnSpc>
                <a:spcPct val="90000"/>
              </a:lnSpc>
              <a:defRPr sz="120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2</a:t>
            </a:fld>
            <a:endParaRPr dirty="0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3E81F192-D519-468C-9B50-7769D5646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07" y="262894"/>
            <a:ext cx="7629992" cy="602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07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Text Placeholder 1"/>
          <p:cNvSpPr txBox="1">
            <a:spLocks noGrp="1"/>
          </p:cNvSpPr>
          <p:nvPr>
            <p:ph type="body" sz="quarter" idx="1"/>
          </p:nvPr>
        </p:nvSpPr>
        <p:spPr>
          <a:xfrm>
            <a:off x="675000" y="6422126"/>
            <a:ext cx="7627499" cy="1662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defTabSz="651510">
              <a:defRPr sz="1520"/>
            </a:pPr>
            <a:r>
              <a:rPr dirty="0"/>
              <a:t>Fastmarkets</a:t>
            </a:r>
            <a:r>
              <a:rPr dirty="0">
                <a:solidFill>
                  <a:srgbClr val="6F0791"/>
                </a:solidFill>
              </a:rPr>
              <a:t> | </a:t>
            </a:r>
            <a:r>
              <a:rPr lang="en-US" dirty="0"/>
              <a:t>Agricultural Forecasting</a:t>
            </a:r>
            <a:endParaRPr dirty="0"/>
          </a:p>
        </p:txBody>
      </p:sp>
      <p:sp>
        <p:nvSpPr>
          <p:cNvPr id="816" name="Text Placeholder 5"/>
          <p:cNvSpPr>
            <a:spLocks noGrp="1"/>
          </p:cNvSpPr>
          <p:nvPr>
            <p:ph type="body" idx="15"/>
          </p:nvPr>
        </p:nvSpPr>
        <p:spPr>
          <a:xfrm>
            <a:off x="9131401" y="1965960"/>
            <a:ext cx="2388092" cy="40051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 sz="1400" b="0">
                <a:solidFill>
                  <a:srgbClr val="6F0791"/>
                </a:solidFill>
              </a:defRPr>
            </a:lvl1pPr>
          </a:lstStyle>
          <a:p>
            <a:r>
              <a:rPr lang="en-US" dirty="0"/>
              <a:t>A combination of a long-duration La Ni</a:t>
            </a:r>
            <a:r>
              <a:rPr lang="en-US" dirty="0">
                <a:cs typeface="Arial" panose="020B0604020202020204" pitchFamily="34" charset="0"/>
              </a:rPr>
              <a:t>ña and negative PDO could shift the jet stream eastward.</a:t>
            </a:r>
            <a:endParaRPr lang="en-US" dirty="0"/>
          </a:p>
          <a:p>
            <a:r>
              <a:rPr lang="en-US" dirty="0"/>
              <a:t>Rainfall generally occurs where hot unstable weather meets colder air.</a:t>
            </a:r>
          </a:p>
          <a:p>
            <a:r>
              <a:rPr lang="en-US" dirty="0"/>
              <a:t>Even if the jet stream shifts westward, it is more difficult to generate rainfall over drought stricken areas.</a:t>
            </a:r>
          </a:p>
        </p:txBody>
      </p:sp>
      <p:sp>
        <p:nvSpPr>
          <p:cNvPr id="819" name="Straight Connector 10"/>
          <p:cNvSpPr/>
          <p:nvPr/>
        </p:nvSpPr>
        <p:spPr>
          <a:xfrm>
            <a:off x="9131401" y="5859917"/>
            <a:ext cx="2388092" cy="1"/>
          </a:xfrm>
          <a:prstGeom prst="line">
            <a:avLst/>
          </a:prstGeom>
          <a:ln w="12700">
            <a:solidFill>
              <a:srgbClr val="6F0791"/>
            </a:solidFill>
          </a:ln>
        </p:spPr>
        <p:txBody>
          <a:bodyPr lIns="34289" tIns="34289" rIns="34289" bIns="34289"/>
          <a:lstStyle/>
          <a:p>
            <a:endParaRPr sz="1350"/>
          </a:p>
        </p:txBody>
      </p:sp>
      <p:sp>
        <p:nvSpPr>
          <p:cNvPr id="82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469374" y="6338893"/>
            <a:ext cx="95251" cy="166465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horz" lIns="0" tIns="0" rIns="0" bIns="0" rtlCol="0" anchor="b"/>
          <a:lstStyle>
            <a:lvl1pPr>
              <a:lnSpc>
                <a:spcPct val="90000"/>
              </a:lnSpc>
              <a:defRPr sz="120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3</a:t>
            </a:fld>
            <a:endParaRPr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C36DAD0-4A7F-41AB-94E4-D67F779EF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07" y="269674"/>
            <a:ext cx="7627499" cy="595967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Text Placeholder 1"/>
          <p:cNvSpPr txBox="1">
            <a:spLocks noGrp="1"/>
          </p:cNvSpPr>
          <p:nvPr>
            <p:ph type="body" sz="quarter" idx="1"/>
          </p:nvPr>
        </p:nvSpPr>
        <p:spPr>
          <a:xfrm>
            <a:off x="675000" y="6422126"/>
            <a:ext cx="7627499" cy="1662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defTabSz="651510">
              <a:defRPr sz="1520"/>
            </a:pPr>
            <a:r>
              <a:rPr dirty="0"/>
              <a:t>Fastmarkets</a:t>
            </a:r>
            <a:r>
              <a:rPr dirty="0">
                <a:solidFill>
                  <a:srgbClr val="6F0791"/>
                </a:solidFill>
              </a:rPr>
              <a:t> | </a:t>
            </a:r>
            <a:r>
              <a:rPr lang="en-US" dirty="0"/>
              <a:t>Agricultural Forecasting</a:t>
            </a:r>
            <a:endParaRPr dirty="0"/>
          </a:p>
        </p:txBody>
      </p:sp>
      <p:sp>
        <p:nvSpPr>
          <p:cNvPr id="816" name="Text Placeholder 5"/>
          <p:cNvSpPr>
            <a:spLocks noGrp="1"/>
          </p:cNvSpPr>
          <p:nvPr>
            <p:ph type="body" idx="15"/>
          </p:nvPr>
        </p:nvSpPr>
        <p:spPr>
          <a:xfrm>
            <a:off x="9131401" y="1965960"/>
            <a:ext cx="2388092" cy="40051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 sz="1400" b="0">
                <a:solidFill>
                  <a:srgbClr val="6F0791"/>
                </a:solidFill>
              </a:defRPr>
            </a:lvl1pPr>
          </a:lstStyle>
          <a:p>
            <a:r>
              <a:rPr lang="en-US" dirty="0"/>
              <a:t>NOAA expects summer temperatures to be above normal across most of the country.</a:t>
            </a:r>
          </a:p>
          <a:p>
            <a:r>
              <a:rPr lang="en-US" dirty="0"/>
              <a:t>A shift in the jet stream eastward would shift the greater chances for above average temperatures into the Western Corn Belt.</a:t>
            </a:r>
          </a:p>
        </p:txBody>
      </p:sp>
      <p:sp>
        <p:nvSpPr>
          <p:cNvPr id="819" name="Straight Connector 10"/>
          <p:cNvSpPr/>
          <p:nvPr/>
        </p:nvSpPr>
        <p:spPr>
          <a:xfrm>
            <a:off x="9131401" y="5859917"/>
            <a:ext cx="2388092" cy="1"/>
          </a:xfrm>
          <a:prstGeom prst="line">
            <a:avLst/>
          </a:prstGeom>
          <a:ln w="12700">
            <a:solidFill>
              <a:srgbClr val="6F0791"/>
            </a:solidFill>
          </a:ln>
        </p:spPr>
        <p:txBody>
          <a:bodyPr lIns="34289" tIns="34289" rIns="34289" bIns="34289"/>
          <a:lstStyle/>
          <a:p>
            <a:endParaRPr sz="1350"/>
          </a:p>
        </p:txBody>
      </p:sp>
      <p:sp>
        <p:nvSpPr>
          <p:cNvPr id="82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469374" y="6338893"/>
            <a:ext cx="95251" cy="1664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vert="horz" lIns="0" tIns="0" rIns="0" bIns="0" rtlCol="0" anchor="b"/>
          <a:lstStyle>
            <a:lvl1pPr>
              <a:lnSpc>
                <a:spcPct val="90000"/>
              </a:lnSpc>
              <a:defRPr sz="120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4</a:t>
            </a:fld>
            <a:endParaRPr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95E183F1-5627-4AA7-9595-7FAB867F7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07" y="269674"/>
            <a:ext cx="7629992" cy="606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28588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Text Placeholder 1"/>
          <p:cNvSpPr txBox="1">
            <a:spLocks noGrp="1"/>
          </p:cNvSpPr>
          <p:nvPr>
            <p:ph type="body" sz="quarter" idx="1"/>
          </p:nvPr>
        </p:nvSpPr>
        <p:spPr>
          <a:xfrm>
            <a:off x="675000" y="6422126"/>
            <a:ext cx="7627499" cy="1662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defTabSz="651510">
              <a:defRPr sz="1520"/>
            </a:pPr>
            <a:r>
              <a:rPr dirty="0"/>
              <a:t>Fastmarkets</a:t>
            </a:r>
            <a:r>
              <a:rPr dirty="0">
                <a:solidFill>
                  <a:srgbClr val="6F0791"/>
                </a:solidFill>
              </a:rPr>
              <a:t> | </a:t>
            </a:r>
            <a:r>
              <a:rPr lang="en-US" dirty="0"/>
              <a:t>Agricultural Forecasting</a:t>
            </a:r>
            <a:endParaRPr dirty="0"/>
          </a:p>
        </p:txBody>
      </p:sp>
      <p:sp>
        <p:nvSpPr>
          <p:cNvPr id="816" name="Text Placeholder 5"/>
          <p:cNvSpPr>
            <a:spLocks noGrp="1"/>
          </p:cNvSpPr>
          <p:nvPr>
            <p:ph type="body" idx="15"/>
          </p:nvPr>
        </p:nvSpPr>
        <p:spPr>
          <a:xfrm>
            <a:off x="9131401" y="1965960"/>
            <a:ext cx="2388092" cy="40051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 sz="1400" b="0">
                <a:solidFill>
                  <a:srgbClr val="6F0791"/>
                </a:solidFill>
              </a:defRPr>
            </a:lvl1pPr>
          </a:lstStyle>
          <a:p>
            <a:r>
              <a:rPr lang="en-US" dirty="0"/>
              <a:t>NOAA expects drought to continue in canola growing regions of the U.S. and Canada.</a:t>
            </a:r>
          </a:p>
          <a:p>
            <a:r>
              <a:rPr lang="en-US" dirty="0"/>
              <a:t>Below normal rainfall during August in Iowa would substantially reduce U.S. soybean yields.</a:t>
            </a:r>
          </a:p>
          <a:p>
            <a:r>
              <a:rPr lang="en-US" dirty="0"/>
              <a:t>NOAA’s </a:t>
            </a:r>
            <a:r>
              <a:rPr lang="en-US" i="1" dirty="0"/>
              <a:t>Spring Outlook </a:t>
            </a:r>
            <a:r>
              <a:rPr lang="en-US" dirty="0"/>
              <a:t>predicts drought will continue or worsen in much of the Western Corn Belt and Mississippi Delta during the spring, increasing the need for summer rainfall.</a:t>
            </a:r>
          </a:p>
        </p:txBody>
      </p:sp>
      <p:sp>
        <p:nvSpPr>
          <p:cNvPr id="819" name="Straight Connector 10"/>
          <p:cNvSpPr/>
          <p:nvPr/>
        </p:nvSpPr>
        <p:spPr>
          <a:xfrm>
            <a:off x="9131401" y="5859917"/>
            <a:ext cx="2388092" cy="1"/>
          </a:xfrm>
          <a:prstGeom prst="line">
            <a:avLst/>
          </a:prstGeom>
          <a:ln w="12700">
            <a:solidFill>
              <a:srgbClr val="6F0791"/>
            </a:solidFill>
          </a:ln>
        </p:spPr>
        <p:txBody>
          <a:bodyPr lIns="34289" tIns="34289" rIns="34289" bIns="34289"/>
          <a:lstStyle/>
          <a:p>
            <a:endParaRPr sz="1350"/>
          </a:p>
        </p:txBody>
      </p:sp>
      <p:sp>
        <p:nvSpPr>
          <p:cNvPr id="82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469374" y="6338893"/>
            <a:ext cx="95251" cy="166465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horz" lIns="0" tIns="0" rIns="0" bIns="0" rtlCol="0" anchor="b"/>
          <a:lstStyle>
            <a:lvl1pPr>
              <a:lnSpc>
                <a:spcPct val="90000"/>
              </a:lnSpc>
              <a:defRPr sz="120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5</a:t>
            </a:fld>
            <a:endParaRPr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02636BA2-0FF3-4768-8FCA-2035345A5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08" y="269674"/>
            <a:ext cx="7627499" cy="606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29913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Text Placeholder 1"/>
          <p:cNvSpPr txBox="1">
            <a:spLocks noGrp="1"/>
          </p:cNvSpPr>
          <p:nvPr>
            <p:ph type="body" sz="quarter" idx="1"/>
          </p:nvPr>
        </p:nvSpPr>
        <p:spPr>
          <a:xfrm>
            <a:off x="675000" y="6422126"/>
            <a:ext cx="7627499" cy="1662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defTabSz="651510">
              <a:defRPr sz="1520"/>
            </a:pPr>
            <a:r>
              <a:rPr dirty="0"/>
              <a:t>Fastmarkets</a:t>
            </a:r>
            <a:r>
              <a:rPr dirty="0">
                <a:solidFill>
                  <a:srgbClr val="6F0791"/>
                </a:solidFill>
              </a:rPr>
              <a:t> | </a:t>
            </a:r>
            <a:r>
              <a:rPr lang="en-US" dirty="0"/>
              <a:t>Agricultural Forecasting</a:t>
            </a:r>
            <a:endParaRPr dirty="0"/>
          </a:p>
        </p:txBody>
      </p:sp>
      <p:sp>
        <p:nvSpPr>
          <p:cNvPr id="816" name="Text Placeholder 5"/>
          <p:cNvSpPr>
            <a:spLocks noGrp="1"/>
          </p:cNvSpPr>
          <p:nvPr>
            <p:ph type="body" idx="15"/>
          </p:nvPr>
        </p:nvSpPr>
        <p:spPr>
          <a:xfrm>
            <a:off x="9131401" y="1954530"/>
            <a:ext cx="2388092" cy="401653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 sz="1400" b="0">
                <a:solidFill>
                  <a:srgbClr val="6F0791"/>
                </a:solidFill>
              </a:defRPr>
            </a:lvl1pPr>
          </a:lstStyle>
          <a:p>
            <a:r>
              <a:rPr lang="en-US" dirty="0"/>
              <a:t>Expectations for U.S. soybean planted area range from 86 to 92.2 million acres with an average of 88.9.</a:t>
            </a:r>
          </a:p>
          <a:p>
            <a:r>
              <a:rPr lang="en-US" dirty="0"/>
              <a:t>Based on The Jacobsen’s demand forecasts and 2021/22 ending stocks forecast, demand rationing is likely to occur if acreage is smaller than the average guess or the average yield falls below 50 bushels per acre.</a:t>
            </a:r>
          </a:p>
          <a:p>
            <a:endParaRPr dirty="0"/>
          </a:p>
        </p:txBody>
      </p:sp>
      <p:sp>
        <p:nvSpPr>
          <p:cNvPr id="819" name="Straight Connector 10"/>
          <p:cNvSpPr/>
          <p:nvPr/>
        </p:nvSpPr>
        <p:spPr>
          <a:xfrm>
            <a:off x="9131401" y="5859917"/>
            <a:ext cx="2388092" cy="1"/>
          </a:xfrm>
          <a:prstGeom prst="line">
            <a:avLst/>
          </a:prstGeom>
          <a:ln w="12700">
            <a:solidFill>
              <a:srgbClr val="6F0791"/>
            </a:solidFill>
          </a:ln>
        </p:spPr>
        <p:txBody>
          <a:bodyPr lIns="34289" tIns="34289" rIns="34289" bIns="34289"/>
          <a:lstStyle/>
          <a:p>
            <a:endParaRPr sz="1350"/>
          </a:p>
        </p:txBody>
      </p:sp>
      <p:sp>
        <p:nvSpPr>
          <p:cNvPr id="82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469374" y="6338893"/>
            <a:ext cx="95251" cy="1664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vert="horz" lIns="0" tIns="0" rIns="0" bIns="0" rtlCol="0" anchor="b"/>
          <a:lstStyle>
            <a:lvl1pPr>
              <a:lnSpc>
                <a:spcPct val="90000"/>
              </a:lnSpc>
              <a:defRPr sz="120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6</a:t>
            </a:fld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A32D37-86E8-405A-ADEF-66E8CF232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507" y="269673"/>
            <a:ext cx="7627499" cy="606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7481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Text Placeholder 1"/>
          <p:cNvSpPr txBox="1">
            <a:spLocks noGrp="1"/>
          </p:cNvSpPr>
          <p:nvPr>
            <p:ph type="body" sz="quarter" idx="1"/>
          </p:nvPr>
        </p:nvSpPr>
        <p:spPr>
          <a:xfrm>
            <a:off x="675000" y="6422126"/>
            <a:ext cx="7627499" cy="1662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defTabSz="651510">
              <a:defRPr sz="1520"/>
            </a:pPr>
            <a:r>
              <a:rPr dirty="0"/>
              <a:t>Fastmarkets</a:t>
            </a:r>
            <a:r>
              <a:rPr dirty="0">
                <a:solidFill>
                  <a:srgbClr val="6F0791"/>
                </a:solidFill>
              </a:rPr>
              <a:t> | </a:t>
            </a:r>
            <a:r>
              <a:rPr lang="en-US" dirty="0"/>
              <a:t>Agricultural Forecasting</a:t>
            </a:r>
            <a:endParaRPr dirty="0"/>
          </a:p>
        </p:txBody>
      </p:sp>
      <p:sp>
        <p:nvSpPr>
          <p:cNvPr id="816" name="Text Placeholder 5"/>
          <p:cNvSpPr>
            <a:spLocks noGrp="1"/>
          </p:cNvSpPr>
          <p:nvPr>
            <p:ph type="body" idx="15"/>
          </p:nvPr>
        </p:nvSpPr>
        <p:spPr>
          <a:xfrm>
            <a:off x="9131401" y="2011680"/>
            <a:ext cx="2388092" cy="3760465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 sz="1400" b="0">
                <a:solidFill>
                  <a:srgbClr val="6F0791"/>
                </a:solidFill>
              </a:defRPr>
            </a:lvl1pPr>
          </a:lstStyle>
          <a:p>
            <a:r>
              <a:rPr lang="en-US" dirty="0"/>
              <a:t>The Jacobsen projects the average price for the November contract in October will be about $16 per bushel, without demand rationing. </a:t>
            </a:r>
          </a:p>
          <a:p>
            <a:r>
              <a:rPr lang="en-US" dirty="0"/>
              <a:t>If the yield falls below the trend line, The Jacobsen would predict significantly higher prices.</a:t>
            </a:r>
          </a:p>
        </p:txBody>
      </p:sp>
      <p:sp>
        <p:nvSpPr>
          <p:cNvPr id="819" name="Straight Connector 10"/>
          <p:cNvSpPr/>
          <p:nvPr/>
        </p:nvSpPr>
        <p:spPr>
          <a:xfrm>
            <a:off x="9131401" y="5859917"/>
            <a:ext cx="2388092" cy="1"/>
          </a:xfrm>
          <a:prstGeom prst="line">
            <a:avLst/>
          </a:prstGeom>
          <a:ln w="12700">
            <a:solidFill>
              <a:srgbClr val="6F0791"/>
            </a:solidFill>
          </a:ln>
        </p:spPr>
        <p:txBody>
          <a:bodyPr lIns="34289" tIns="34289" rIns="34289" bIns="34289"/>
          <a:lstStyle/>
          <a:p>
            <a:endParaRPr sz="1350"/>
          </a:p>
        </p:txBody>
      </p:sp>
      <p:sp>
        <p:nvSpPr>
          <p:cNvPr id="82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469374" y="6338893"/>
            <a:ext cx="95251" cy="166465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horz" lIns="0" tIns="0" rIns="0" bIns="0" rtlCol="0" anchor="b"/>
          <a:lstStyle>
            <a:lvl1pPr>
              <a:lnSpc>
                <a:spcPct val="90000"/>
              </a:lnSpc>
              <a:defRPr sz="120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7</a:t>
            </a:fld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3CAF86-50F2-428E-BA37-7F8F8F7BC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507" y="269674"/>
            <a:ext cx="7627499" cy="584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8587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Text Placeholder 1"/>
          <p:cNvSpPr txBox="1">
            <a:spLocks noGrp="1"/>
          </p:cNvSpPr>
          <p:nvPr>
            <p:ph type="body" sz="quarter" idx="1"/>
          </p:nvPr>
        </p:nvSpPr>
        <p:spPr>
          <a:xfrm>
            <a:off x="675000" y="6422126"/>
            <a:ext cx="7627499" cy="1662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defTabSz="651510">
              <a:defRPr sz="1520"/>
            </a:pPr>
            <a:r>
              <a:rPr dirty="0"/>
              <a:t>Fastmarkets</a:t>
            </a:r>
            <a:r>
              <a:rPr dirty="0">
                <a:solidFill>
                  <a:srgbClr val="6F0791"/>
                </a:solidFill>
              </a:rPr>
              <a:t> | </a:t>
            </a:r>
            <a:r>
              <a:rPr lang="en-US" dirty="0"/>
              <a:t>Agricultural Forecasting</a:t>
            </a:r>
            <a:endParaRPr dirty="0"/>
          </a:p>
        </p:txBody>
      </p:sp>
      <p:sp>
        <p:nvSpPr>
          <p:cNvPr id="816" name="Text Placeholder 5"/>
          <p:cNvSpPr>
            <a:spLocks noGrp="1"/>
          </p:cNvSpPr>
          <p:nvPr>
            <p:ph type="body" idx="15"/>
          </p:nvPr>
        </p:nvSpPr>
        <p:spPr>
          <a:xfrm>
            <a:off x="9131401" y="1977391"/>
            <a:ext cx="2388092" cy="391936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 sz="1400" b="0">
                <a:solidFill>
                  <a:srgbClr val="6F0791"/>
                </a:solidFill>
              </a:defRPr>
            </a:lvl1pPr>
          </a:lstStyle>
          <a:p>
            <a:r>
              <a:rPr lang="en-US" dirty="0"/>
              <a:t>The price of soybeans accounts for about 85 percent of the price of soybean oil. </a:t>
            </a:r>
          </a:p>
          <a:p>
            <a:r>
              <a:rPr lang="en-US" dirty="0"/>
              <a:t>While the $16 projection for November soybeans implies a soybean oil price above 60 cents, the upside risk is much greater than in an average year.</a:t>
            </a:r>
          </a:p>
          <a:p>
            <a:r>
              <a:rPr lang="en-US" dirty="0"/>
              <a:t>Over the last year, the price relationship has skewed above the trendline, suggesting greater upside risk.</a:t>
            </a:r>
          </a:p>
        </p:txBody>
      </p:sp>
      <p:sp>
        <p:nvSpPr>
          <p:cNvPr id="819" name="Straight Connector 10"/>
          <p:cNvSpPr/>
          <p:nvPr/>
        </p:nvSpPr>
        <p:spPr>
          <a:xfrm>
            <a:off x="9131401" y="5896757"/>
            <a:ext cx="2388092" cy="1"/>
          </a:xfrm>
          <a:prstGeom prst="line">
            <a:avLst/>
          </a:prstGeom>
          <a:ln w="12700">
            <a:solidFill>
              <a:srgbClr val="6F0791"/>
            </a:solidFill>
          </a:ln>
        </p:spPr>
        <p:txBody>
          <a:bodyPr lIns="34289" tIns="34289" rIns="34289" bIns="34289"/>
          <a:lstStyle/>
          <a:p>
            <a:endParaRPr sz="1350"/>
          </a:p>
        </p:txBody>
      </p:sp>
      <p:sp>
        <p:nvSpPr>
          <p:cNvPr id="82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469374" y="6338893"/>
            <a:ext cx="95251" cy="1664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vert="horz" lIns="0" tIns="0" rIns="0" bIns="0" rtlCol="0" anchor="b"/>
          <a:lstStyle>
            <a:lvl1pPr>
              <a:lnSpc>
                <a:spcPct val="90000"/>
              </a:lnSpc>
              <a:defRPr sz="120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8</a:t>
            </a:fld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2CB597-1503-4588-96C9-F9BC09681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17" y="269674"/>
            <a:ext cx="7626182" cy="585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01837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f2ac421-1284-4088-96c3-18e1d2d8f03a" xsi:nil="true"/>
    <lcf76f155ced4ddcb4097134ff3c332f xmlns="0052aaab-b9fb-4904-b07b-fd4c19a80e9a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0BE37ED0A674AAABCCCF211CFB64F" ma:contentTypeVersion="16" ma:contentTypeDescription="Create a new document." ma:contentTypeScope="" ma:versionID="29a6905665880213066aaa9aaf14929c">
  <xsd:schema xmlns:xsd="http://www.w3.org/2001/XMLSchema" xmlns:xs="http://www.w3.org/2001/XMLSchema" xmlns:p="http://schemas.microsoft.com/office/2006/metadata/properties" xmlns:ns2="cf2ac421-1284-4088-96c3-18e1d2d8f03a" xmlns:ns3="0052aaab-b9fb-4904-b07b-fd4c19a80e9a" targetNamespace="http://schemas.microsoft.com/office/2006/metadata/properties" ma:root="true" ma:fieldsID="3af383b8dc086b58afe32f0c8bed5599" ns2:_="" ns3:_="">
    <xsd:import namespace="cf2ac421-1284-4088-96c3-18e1d2d8f03a"/>
    <xsd:import namespace="0052aaab-b9fb-4904-b07b-fd4c19a80e9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  <xsd:element ref="ns3:MediaServiceLocation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2ac421-1284-4088-96c3-18e1d2d8f03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4598ee4-d5e5-4f6c-b9da-4d48f8cc1368}" ma:internalName="TaxCatchAll" ma:showField="CatchAllData" ma:web="cf2ac421-1284-4088-96c3-18e1d2d8f03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52aaab-b9fb-4904-b07b-fd4c19a80e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cddd575e-f966-4c21-8ccb-2dbfe9c821f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78CED0-E5F0-4D4A-B465-487F596A17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26F03C1-86BC-4A14-AABB-E9C0D1F28EA8}">
  <ds:schemaRefs>
    <ds:schemaRef ds:uri="http://schemas.microsoft.com/office/2006/metadata/properties"/>
    <ds:schemaRef ds:uri="http://schemas.microsoft.com/office/infopath/2007/PartnerControls"/>
    <ds:schemaRef ds:uri="cf2ac421-1284-4088-96c3-18e1d2d8f03a"/>
    <ds:schemaRef ds:uri="0052aaab-b9fb-4904-b07b-fd4c19a80e9a"/>
  </ds:schemaRefs>
</ds:datastoreItem>
</file>

<file path=customXml/itemProps3.xml><?xml version="1.0" encoding="utf-8"?>
<ds:datastoreItem xmlns:ds="http://schemas.openxmlformats.org/officeDocument/2006/customXml" ds:itemID="{076CCD5B-2693-47C2-9604-938D0D92E2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2ac421-1284-4088-96c3-18e1d2d8f03a"/>
    <ds:schemaRef ds:uri="0052aaab-b9fb-4904-b07b-fd4c19a80e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13893</TotalTime>
  <Words>435</Words>
  <Application>Microsoft Office PowerPoint</Application>
  <PresentationFormat>Widescreen</PresentationFormat>
  <Paragraphs>38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Tore Alden Principal Analyst  The Jacobsen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Tore</dc:creator>
  <cp:lastModifiedBy>Tore Alden</cp:lastModifiedBy>
  <cp:revision>125</cp:revision>
  <dcterms:created xsi:type="dcterms:W3CDTF">2021-04-20T13:15:58Z</dcterms:created>
  <dcterms:modified xsi:type="dcterms:W3CDTF">2022-05-17T01:09:05Z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0x010100C810BE37ED0A674AAABCCCF211CFB64F</vt:lpwstr>
  </property>
  <property fmtid="{D5CDD505-2E9C-101B-9397-08002B2CF9AE}" pid="3" name="MediaServiceImageTags">
    <vt:lpwstr/>
  </property>
</Properties>
</file>

<file path=docProps/thumbnail.jpeg>
</file>